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68" r:id="rId4"/>
    <p:sldId id="266" r:id="rId5"/>
    <p:sldId id="269" r:id="rId6"/>
    <p:sldId id="270" r:id="rId7"/>
    <p:sldId id="258" r:id="rId8"/>
    <p:sldId id="261" r:id="rId9"/>
    <p:sldId id="260" r:id="rId10"/>
    <p:sldId id="263" r:id="rId11"/>
    <p:sldId id="262" r:id="rId12"/>
    <p:sldId id="264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78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56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27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1856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25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91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85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8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1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50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3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46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287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8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9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5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13646" y="1573123"/>
            <a:ext cx="7064364" cy="2387600"/>
          </a:xfrm>
        </p:spPr>
        <p:txBody>
          <a:bodyPr/>
          <a:lstStyle/>
          <a:p>
            <a:pPr algn="ctr"/>
            <a:r>
              <a:rPr lang="pt-BR" dirty="0" smtClean="0"/>
              <a:t>Automação residencial de baixo custo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18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6059" y="348061"/>
            <a:ext cx="7429499" cy="1478570"/>
          </a:xfrm>
        </p:spPr>
        <p:txBody>
          <a:bodyPr/>
          <a:lstStyle/>
          <a:p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40151" y="1607691"/>
            <a:ext cx="7772784" cy="5065712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A </a:t>
            </a:r>
            <a:r>
              <a:rPr lang="pt-BR" sz="2000" dirty="0"/>
              <a:t>Fundação </a:t>
            </a:r>
            <a:r>
              <a:rPr lang="pt-BR" sz="2000" dirty="0" err="1" smtClean="0"/>
              <a:t>Eben</a:t>
            </a:r>
            <a:r>
              <a:rPr lang="pt-BR" sz="2000" dirty="0" smtClean="0"/>
              <a:t> </a:t>
            </a:r>
            <a:r>
              <a:rPr lang="pt-BR" sz="2000" dirty="0" err="1"/>
              <a:t>Upton</a:t>
            </a:r>
            <a:r>
              <a:rPr lang="pt-BR" sz="2000" dirty="0"/>
              <a:t> reuniu </a:t>
            </a:r>
            <a:r>
              <a:rPr lang="pt-BR" sz="2000" dirty="0" smtClean="0"/>
              <a:t>professores</a:t>
            </a:r>
            <a:r>
              <a:rPr lang="pt-BR" sz="2000" dirty="0"/>
              <a:t>,  acadêmicos e admiradores da computação para criar um computador que motivasse as crianças a desenvolverem algo </a:t>
            </a:r>
            <a:r>
              <a:rPr lang="pt-BR" sz="2000" dirty="0" smtClean="0"/>
              <a:t>criativo, por </a:t>
            </a:r>
            <a:r>
              <a:rPr lang="pt-BR" sz="2000" dirty="0"/>
              <a:t>um preço  bem acessível, em duas versões: US $ 25 e US $ 35. Eles começaram a aceitar encomendas pelo modelo B que era o de maior preço (US $ 35), em 29 de fevereiro de 2012,  e o pelo modelo A, de menor preço (US $ 25),  em 4 de Fevereiro de 2013. </a:t>
            </a:r>
          </a:p>
          <a:p>
            <a:pPr algn="just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553" y="4140547"/>
            <a:ext cx="4370306" cy="244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6059" y="165610"/>
            <a:ext cx="7429499" cy="1478570"/>
          </a:xfrm>
        </p:spPr>
        <p:txBody>
          <a:bodyPr/>
          <a:lstStyle/>
          <a:p>
            <a:r>
              <a:rPr lang="pt-BR" dirty="0" smtClean="0"/>
              <a:t>esp8266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6058" y="1116146"/>
            <a:ext cx="7429499" cy="3541714"/>
          </a:xfrm>
        </p:spPr>
        <p:txBody>
          <a:bodyPr>
            <a:noAutofit/>
          </a:bodyPr>
          <a:lstStyle/>
          <a:p>
            <a:pPr algn="just"/>
            <a:r>
              <a:rPr lang="pt-BR" dirty="0"/>
              <a:t>O chip chegou </a:t>
            </a:r>
            <a:r>
              <a:rPr lang="pt-BR" dirty="0" smtClean="0"/>
              <a:t>ao</a:t>
            </a:r>
            <a:r>
              <a:rPr lang="pt-BR" dirty="0"/>
              <a:t> </a:t>
            </a:r>
            <a:r>
              <a:rPr lang="pt-BR" dirty="0" smtClean="0"/>
              <a:t>mercado</a:t>
            </a:r>
            <a:r>
              <a:rPr lang="pt-BR" dirty="0"/>
              <a:t> em agosto de 2014, com a ESP-01</a:t>
            </a:r>
            <a:r>
              <a:rPr lang="pt-BR" dirty="0" smtClean="0"/>
              <a:t>. </a:t>
            </a:r>
            <a:r>
              <a:rPr lang="pt-BR" dirty="0"/>
              <a:t>O produto foi lançado inicialmente com quase nenhuma documentação no idioma </a:t>
            </a:r>
            <a:r>
              <a:rPr lang="pt-BR" dirty="0" smtClean="0"/>
              <a:t>Inglês. </a:t>
            </a:r>
            <a:r>
              <a:rPr lang="pt-BR" dirty="0"/>
              <a:t>Seu sucesso se atribui ao seu preço que foi lançado inicialmente a um valor inferior a 10 dólares, valor semelhante a um </a:t>
            </a:r>
            <a:r>
              <a:rPr lang="pt-BR" dirty="0" err="1"/>
              <a:t>microcontrolador</a:t>
            </a:r>
            <a:r>
              <a:rPr lang="pt-BR" dirty="0"/>
              <a:t> sem interface de internet.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56" y="4022179"/>
            <a:ext cx="3391101" cy="269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comparativo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232364"/>
              </p:ext>
            </p:extLst>
          </p:nvPr>
        </p:nvGraphicFramePr>
        <p:xfrm>
          <a:off x="352977" y="1874239"/>
          <a:ext cx="8435664" cy="4189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804"/>
                <a:gridCol w="2163651"/>
                <a:gridCol w="2034862"/>
                <a:gridCol w="1983347"/>
              </a:tblGrid>
              <a:tr h="380847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ARDUINO</a:t>
                      </a:r>
                      <a:r>
                        <a:rPr lang="pt-BR" baseline="0" dirty="0" smtClean="0"/>
                        <a:t> UNO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NODEMCU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RASPBERRY PI 3B</a:t>
                      </a:r>
                      <a:endParaRPr lang="pt-BR" dirty="0"/>
                    </a:p>
                  </a:txBody>
                  <a:tcPr/>
                </a:tc>
              </a:tr>
              <a:tr h="380847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CLOCK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16MHz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160MHz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1.2GHz</a:t>
                      </a:r>
                      <a:endParaRPr lang="pt-BR" dirty="0"/>
                    </a:p>
                  </a:txBody>
                  <a:tcPr/>
                </a:tc>
              </a:tr>
              <a:tr h="380847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MEMÓRIA</a:t>
                      </a:r>
                      <a:r>
                        <a:rPr lang="pt-BR" sz="1800" baseline="0" dirty="0" smtClean="0"/>
                        <a:t> INTERNA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32KB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4MB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CARTÃO SD</a:t>
                      </a:r>
                      <a:endParaRPr lang="pt-BR" dirty="0"/>
                    </a:p>
                  </a:txBody>
                  <a:tcPr/>
                </a:tc>
              </a:tr>
              <a:tr h="380847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MEMÓRIA RAM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2KB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20KB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1GB</a:t>
                      </a:r>
                      <a:endParaRPr lang="pt-BR" dirty="0"/>
                    </a:p>
                  </a:txBody>
                  <a:tcPr/>
                </a:tc>
              </a:tr>
              <a:tr h="380847">
                <a:tc>
                  <a:txBody>
                    <a:bodyPr/>
                    <a:lstStyle/>
                    <a:p>
                      <a:r>
                        <a:rPr lang="pt-BR" sz="1800" b="0" dirty="0" smtClean="0"/>
                        <a:t>PINOS</a:t>
                      </a:r>
                      <a:r>
                        <a:rPr lang="pt-BR" sz="1800" b="0" baseline="0" dirty="0" smtClean="0"/>
                        <a:t> ANALÓGICOS</a:t>
                      </a:r>
                      <a:endParaRPr lang="pt-BR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</a:tr>
              <a:tr h="380847">
                <a:tc>
                  <a:txBody>
                    <a:bodyPr/>
                    <a:lstStyle/>
                    <a:p>
                      <a:r>
                        <a:rPr lang="pt-BR" dirty="0" smtClean="0"/>
                        <a:t>PINOS DIGITAIS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40</a:t>
                      </a:r>
                      <a:endParaRPr lang="pt-BR" dirty="0"/>
                    </a:p>
                  </a:txBody>
                  <a:tcPr/>
                </a:tc>
              </a:tr>
              <a:tr h="380847">
                <a:tc>
                  <a:txBody>
                    <a:bodyPr/>
                    <a:lstStyle/>
                    <a:p>
                      <a:r>
                        <a:rPr lang="pt-BR" dirty="0" smtClean="0"/>
                        <a:t>SAÍDA</a:t>
                      </a:r>
                      <a:r>
                        <a:rPr lang="pt-BR" baseline="0" dirty="0" smtClean="0"/>
                        <a:t> HDMI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SIM</a:t>
                      </a:r>
                      <a:endParaRPr lang="pt-BR" dirty="0"/>
                    </a:p>
                  </a:txBody>
                  <a:tcPr/>
                </a:tc>
              </a:tr>
              <a:tr h="380847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ENTRADA </a:t>
                      </a:r>
                      <a:r>
                        <a:rPr lang="pt-BR" baseline="0" dirty="0" smtClean="0"/>
                        <a:t>USB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</a:tr>
              <a:tr h="380847">
                <a:tc>
                  <a:txBody>
                    <a:bodyPr/>
                    <a:lstStyle/>
                    <a:p>
                      <a:r>
                        <a:rPr lang="pt-BR" dirty="0" smtClean="0"/>
                        <a:t>WIFI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SIM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SIM</a:t>
                      </a:r>
                      <a:endParaRPr lang="pt-BR" dirty="0"/>
                    </a:p>
                  </a:txBody>
                  <a:tcPr/>
                </a:tc>
              </a:tr>
              <a:tr h="380847">
                <a:tc>
                  <a:txBody>
                    <a:bodyPr/>
                    <a:lstStyle/>
                    <a:p>
                      <a:r>
                        <a:rPr lang="pt-BR" dirty="0" smtClean="0"/>
                        <a:t>ETHERNET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MÓDULO</a:t>
                      </a:r>
                      <a:r>
                        <a:rPr lang="pt-BR" baseline="0" dirty="0" smtClean="0"/>
                        <a:t> EXTRA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SIM</a:t>
                      </a:r>
                      <a:endParaRPr lang="pt-BR" dirty="0"/>
                    </a:p>
                  </a:txBody>
                  <a:tcPr/>
                </a:tc>
              </a:tr>
              <a:tr h="380847">
                <a:tc>
                  <a:txBody>
                    <a:bodyPr/>
                    <a:lstStyle/>
                    <a:p>
                      <a:r>
                        <a:rPr lang="pt-BR" dirty="0" smtClean="0"/>
                        <a:t>PREÇO*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R$44,90 + R$54,90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R$49,90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R$299,00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337130" y="6462248"/>
            <a:ext cx="6806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*PREÇOS CONSULTADOS NA LOJA FILIPEFLOP NO DIA 10/08/2017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27932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Aplicação – casa inteligente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456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6059" y="204247"/>
            <a:ext cx="7429499" cy="1478570"/>
          </a:xfrm>
        </p:spPr>
        <p:txBody>
          <a:bodyPr/>
          <a:lstStyle/>
          <a:p>
            <a:r>
              <a:rPr lang="pt-BR" dirty="0" smtClean="0"/>
              <a:t>O que é automação residencial?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6059" y="1360846"/>
            <a:ext cx="7429499" cy="3541714"/>
          </a:xfrm>
        </p:spPr>
        <p:txBody>
          <a:bodyPr/>
          <a:lstStyle/>
          <a:p>
            <a:r>
              <a:rPr lang="pt-BR" dirty="0" smtClean="0"/>
              <a:t>É </a:t>
            </a:r>
            <a:r>
              <a:rPr lang="pt-BR" dirty="0"/>
              <a:t>o uso da tecnologia para facilitar e tornar automáticas algumas tarefas habituais que em uma casa convencional ficaria a cargo de seus moradores.</a:t>
            </a: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56059" y="2714389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O que eu posso automatizar?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56058" y="3870080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Basicamente, </a:t>
            </a:r>
            <a:r>
              <a:rPr lang="pt-BR" b="1" dirty="0"/>
              <a:t>qualquer equipamento </a:t>
            </a:r>
            <a:r>
              <a:rPr lang="pt-BR" b="1" dirty="0" smtClean="0"/>
              <a:t>eletrônico</a:t>
            </a:r>
            <a:r>
              <a:rPr lang="pt-BR" dirty="0" smtClean="0"/>
              <a:t>. </a:t>
            </a:r>
            <a:r>
              <a:rPr lang="pt-BR" dirty="0"/>
              <a:t>Portões, iluminação, sistemas de irrigação de jardim, som ambiente, ar condicionado, câmeras de segurança, sensores de presença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950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75010" y="1264030"/>
            <a:ext cx="7064364" cy="2387600"/>
          </a:xfrm>
        </p:spPr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852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C/C++</a:t>
            </a:r>
          </a:p>
          <a:p>
            <a:endParaRPr lang="pt-BR" dirty="0" smtClean="0"/>
          </a:p>
          <a:p>
            <a:r>
              <a:rPr lang="pt-BR" dirty="0" smtClean="0"/>
              <a:t>LUA</a:t>
            </a:r>
          </a:p>
          <a:p>
            <a:endParaRPr lang="pt-BR" dirty="0" smtClean="0"/>
          </a:p>
          <a:p>
            <a:r>
              <a:rPr lang="pt-BR" dirty="0" smtClean="0"/>
              <a:t>PHYTON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79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MICROPROCESSADOR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691" y="3110043"/>
            <a:ext cx="2905125" cy="1571625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3924073" y="3554564"/>
            <a:ext cx="1493949" cy="68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2" name="Picture 4" descr="Resultado de imagem para processad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78" y="2747893"/>
            <a:ext cx="3164326" cy="210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1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Memória </a:t>
            </a:r>
            <a:r>
              <a:rPr lang="pt-BR" dirty="0" err="1" smtClean="0"/>
              <a:t>ram</a:t>
            </a:r>
            <a:endParaRPr lang="pt-BR" dirty="0"/>
          </a:p>
        </p:txBody>
      </p:sp>
      <p:pic>
        <p:nvPicPr>
          <p:cNvPr id="1026" name="Picture 2" descr="Resultado de imagem para sram arduino c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705" y="273761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 para a direita 4"/>
          <p:cNvSpPr/>
          <p:nvPr/>
        </p:nvSpPr>
        <p:spPr>
          <a:xfrm>
            <a:off x="3924073" y="3554564"/>
            <a:ext cx="1493949" cy="68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memoria 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60" y="2874702"/>
            <a:ext cx="2931471" cy="224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213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tecnologias </a:t>
            </a:r>
            <a:endParaRPr lang="pt-BR" dirty="0"/>
          </a:p>
        </p:txBody>
      </p:sp>
      <p:pic>
        <p:nvPicPr>
          <p:cNvPr id="1028" name="Picture 4" descr="Resultado de imagem para nodem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754" y="2284084"/>
            <a:ext cx="3223229" cy="241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arduino u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2" y="2097088"/>
            <a:ext cx="2854549" cy="2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380" y="4211744"/>
            <a:ext cx="3340739" cy="243639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20462" y="2097088"/>
            <a:ext cx="199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ARDUINO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039635" y="2114490"/>
            <a:ext cx="154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ESP8266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810955" y="3842412"/>
            <a:ext cx="151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RASPBERRY PI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002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75010" y="1264030"/>
            <a:ext cx="7064364" cy="2387600"/>
          </a:xfrm>
        </p:spPr>
        <p:txBody>
          <a:bodyPr/>
          <a:lstStyle/>
          <a:p>
            <a:pPr algn="ctr"/>
            <a:r>
              <a:rPr lang="pt-BR" dirty="0" smtClean="0"/>
              <a:t>Histórico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392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0303" y="270788"/>
            <a:ext cx="7429499" cy="1478570"/>
          </a:xfrm>
        </p:spPr>
        <p:txBody>
          <a:bodyPr/>
          <a:lstStyle/>
          <a:p>
            <a:r>
              <a:rPr lang="pt-BR" dirty="0" err="1" smtClean="0"/>
              <a:t>arduino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0303" y="1287887"/>
            <a:ext cx="7605359" cy="4623516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O projeto iniciou-se na cidade de </a:t>
            </a:r>
            <a:r>
              <a:rPr lang="pt-BR" dirty="0" err="1"/>
              <a:t>Ivrea</a:t>
            </a:r>
            <a:r>
              <a:rPr lang="pt-BR" dirty="0"/>
              <a:t>, Itália, em 2005, com o intuito de interagir em projetos escolares de forma a ter um orçamento menor que outros sistemas de prototipagem disponíveis naquela época</a:t>
            </a:r>
            <a:r>
              <a:rPr lang="pt-BR" dirty="0" smtClean="0"/>
              <a:t>. Obteve mais </a:t>
            </a:r>
            <a:r>
              <a:rPr lang="pt-BR" dirty="0"/>
              <a:t>de 50.000 placas vendidas até outubro de </a:t>
            </a:r>
            <a:r>
              <a:rPr lang="pt-BR" dirty="0" smtClean="0"/>
              <a:t>2008. Atualmente conta com 8 versões diferentes.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716" y="4127224"/>
            <a:ext cx="4771197" cy="25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1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652</TotalTime>
  <Words>204</Words>
  <Application>Microsoft Office PowerPoint</Application>
  <PresentationFormat>Apresentação na tela (4:3)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Tw Cen MT</vt:lpstr>
      <vt:lpstr>Circuito</vt:lpstr>
      <vt:lpstr>Automação residencial de baixo custo</vt:lpstr>
      <vt:lpstr>O que é automação residencial?</vt:lpstr>
      <vt:lpstr>Conceitos importantes</vt:lpstr>
      <vt:lpstr>Linguagens de Programação</vt:lpstr>
      <vt:lpstr>MICROPROCESSADOR</vt:lpstr>
      <vt:lpstr>Memória ram</vt:lpstr>
      <vt:lpstr>Principais tecnologias </vt:lpstr>
      <vt:lpstr>Histórico</vt:lpstr>
      <vt:lpstr>arduino</vt:lpstr>
      <vt:lpstr>Raspberry pi</vt:lpstr>
      <vt:lpstr>esp8266</vt:lpstr>
      <vt:lpstr>comparativo</vt:lpstr>
      <vt:lpstr>Aplicação – casa inteligente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Automação residencial de baixo custo</dc:title>
  <dc:creator>Diego Brian</dc:creator>
  <cp:lastModifiedBy>Diego Brian</cp:lastModifiedBy>
  <cp:revision>15</cp:revision>
  <dcterms:created xsi:type="dcterms:W3CDTF">2017-08-10T19:02:28Z</dcterms:created>
  <dcterms:modified xsi:type="dcterms:W3CDTF">2017-09-11T01:32:07Z</dcterms:modified>
</cp:coreProperties>
</file>